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83" r:id="rId15"/>
    <p:sldId id="282" r:id="rId16"/>
    <p:sldId id="281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FF2E3-28F6-4F0E-AE2A-BDE4A57200F2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BBA9F-8B71-4D2A-88C2-47804259A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17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BBA9F-8B71-4D2A-88C2-47804259A6F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056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37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891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51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367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998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053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3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62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04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7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18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92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40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8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2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6A45-6CAD-464D-B4DB-C64B8665ADFA}" type="datetimeFigureOut">
              <a:rPr lang="pl-PL" smtClean="0"/>
              <a:t>06.10.2020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A195BA-663C-4DA4-99AC-87880E70AF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1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lickmeeting.com/pl/komunikacja-zdaln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89213" y="731520"/>
            <a:ext cx="8915399" cy="4045861"/>
          </a:xfrm>
        </p:spPr>
        <p:txBody>
          <a:bodyPr>
            <a:normAutofit/>
          </a:bodyPr>
          <a:lstStyle/>
          <a:p>
            <a:pPr lvl="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pl-PL" sz="2400" b="1" cap="all" spc="200" dirty="0">
                <a:solidFill>
                  <a:srgbClr val="000000">
                    <a:lumMod val="95000"/>
                    <a:lumOff val="5000"/>
                  </a:srgbClr>
                </a:solidFill>
                <a:latin typeface="Calibri Light" panose="020F0302020204030204"/>
                <a:ea typeface="+mn-ea"/>
                <a:cs typeface="+mn-cs"/>
              </a:rPr>
              <a:t/>
            </a:r>
            <a:br>
              <a:rPr lang="pl-PL" sz="2400" b="1" cap="all" spc="200" dirty="0">
                <a:solidFill>
                  <a:srgbClr val="000000">
                    <a:lumMod val="95000"/>
                    <a:lumOff val="5000"/>
                  </a:srgbClr>
                </a:solidFill>
                <a:latin typeface="Calibri Light" panose="020F0302020204030204"/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PRZEWO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DNIK 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DLA NGO – JAK ORGANIZOWAĆ DZIAŁANIA ONLINE W CZASIE PANDEMII  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69" y="0"/>
            <a:ext cx="11817531" cy="24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59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80457"/>
            <a:ext cx="8915400" cy="4430765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Zapewnienie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ciągłości usług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oraz terminowa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realizacja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projektów – strach przed utratą ciągłości świadczonych usług, problem z dotrzymaniem terminów określonych w harmonogramie;</a:t>
            </a:r>
          </a:p>
          <a:p>
            <a:pPr algn="just"/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Terminowe 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wywiązywanie się z zobowiązań formalnych, takich jak zatwierdzenie sprawozdania finansowego, zwołanie </a:t>
            </a: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walnego itp.;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Ochrona i mobilizacja wolontariuszy - 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trudnością jest mobilizowanie i korzystanie z pomocy wolontariuszy, związane jest to m.in. z brakiem dostępu do środków ochronnych</a:t>
            </a:r>
            <a:endParaRPr lang="pl-PL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Technologia a NGO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 wynika z raportu Stowarzyszenia Klon/Jawor pn. „Kondycja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organizacji pozarządowych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Raport z badań 2018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zaledwie (47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 organizacji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prowadzi zarówno stronę internetową, jak i profil w mediach społecznościowych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17%) organizacji prowadzi wyłącznie stronę, a (16%) publikuje wyłącznie w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mediach społecznościowych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Dodatkowo,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organizacje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prowadzą kampanie mailingowe i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wysyłki newsletterów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(10%), blogi (4%) oraz strony BIP (2%).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5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Technologia a NGO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Organizacje w swoich działaniach najczęściej korzystają z poczty e-mail (97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%), bankowości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elektronicznej (68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%),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komunikatory internetowe to zaledwie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43%, ankiety 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formularze online - 21%, współdzielenie przestrzeni dyskowej - 19%, narzędzia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mailingowe i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newsletterowe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- 15%, narzędzia do zarządzania projektami - TYLKO - 13%,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współdzielony kalendarz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- 13%, zarządzanie kontaktami (CRM) - zaledwie 4%, narzędzia do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fundraisingu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3% czy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narzędzia do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crowfundinrgu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- 2%.</a:t>
            </a:r>
          </a:p>
        </p:txBody>
      </p:sp>
    </p:spTree>
    <p:extLst>
      <p:ext uri="{BB962C8B-B14F-4D97-AF65-F5344CB8AC3E}">
        <p14:creationId xmlns:p14="http://schemas.microsoft.com/office/powerpoint/2010/main" val="3660388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Narzędzia do komunikacji online –WhatsApp i Facebook </a:t>
            </a:r>
            <a:r>
              <a:rPr lang="pl-PL" dirty="0" err="1" smtClean="0"/>
              <a:t>Massenger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785257"/>
            <a:ext cx="8915400" cy="451103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WhatsApp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narzędzie zapewnia darmową komunikację głosową,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wideopołączenia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i tryb darmowych rozmów głosowych. Pozytywnym aspektem jest też zastosowane szyfrowanie typu end-to-end, dzięki czemu rozmowy z wykorzystaniem platformy cechują się sporym poziomem bezpieczeństwa;</a:t>
            </a:r>
          </a:p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Facebook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Massenger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duża ilość użytkowników Facebooka sprawia, że dla wielu osób nie będzie istniała konieczność zakładania nowego konta. Wystarczy dodać znajomych na Facebooku, stworzyć grupę zamkniętą i bez żadnego trudu można rozmawiać (telefonicznie, za pomocą połączenia wideo czy czatu). Przy większej ilości osób problematyczne.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149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Narzędzia do komunikacji online – Facebook </a:t>
            </a:r>
            <a:r>
              <a:rPr lang="pl-PL" dirty="0" err="1" smtClean="0"/>
              <a:t>Workplace</a:t>
            </a:r>
            <a:r>
              <a:rPr lang="pl-PL" dirty="0" smtClean="0"/>
              <a:t> i </a:t>
            </a:r>
            <a:r>
              <a:rPr lang="pl-PL" dirty="0" err="1" smtClean="0"/>
              <a:t>Teams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785257"/>
            <a:ext cx="8915400" cy="4511039"/>
          </a:xfrm>
        </p:spPr>
        <p:txBody>
          <a:bodyPr>
            <a:normAutofit/>
          </a:bodyPr>
          <a:lstStyle/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Facebook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Workplace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wystarczy posiadać konto na Facebooku, by móc korzystać z tego narzędzia. Pozwala ono dołączyć do wideokonferencji, dynamicznego przesyłania plików czy tworzenia grup i dodawania do nich wybranych osób.</a:t>
            </a:r>
          </a:p>
          <a:p>
            <a:pPr algn="just"/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aplikacja zapewniająca dostęp do czatu, połączeń wideo, udostępniania plików, przestrzeni dyskowej. Umożliwia współpracę z innymi za pomocą aplikacji pakietu Office dla Internetu, takich jak Word, Excel, PowerPoint i OneNote.</a:t>
            </a:r>
          </a:p>
          <a:p>
            <a:pPr algn="just"/>
            <a:endParaRPr lang="pl-PL" sz="2400" dirty="0"/>
          </a:p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23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Narzędzia do komunikacji online – Google </a:t>
            </a:r>
            <a:r>
              <a:rPr lang="pl-PL" dirty="0" err="1" smtClean="0"/>
              <a:t>Hangouts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785257"/>
            <a:ext cx="8915400" cy="4511039"/>
          </a:xfrm>
        </p:spPr>
        <p:txBody>
          <a:bodyPr>
            <a:normAutofit/>
          </a:bodyPr>
          <a:lstStyle/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Hangouts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narzędzie daje możliwość tworzenia wirtualnych pokoi, planowania konferencji, wysyłania plików. Dobrze synchronizuje się z darmowymi usługami od Google, np. z Google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Docs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czyli dostępnymi dla każdego, darmowymi edytorami tekstu czy arkuszami kalkulacyjnymi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97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/>
          <a:lstStyle/>
          <a:p>
            <a:r>
              <a:rPr lang="pl-PL" dirty="0" smtClean="0"/>
              <a:t>Narzędzia do komunikacji online - </a:t>
            </a:r>
            <a:r>
              <a:rPr lang="pl-PL" dirty="0" err="1" smtClean="0"/>
              <a:t>Slack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3"/>
            <a:ext cx="8915400" cy="4615543"/>
          </a:xfrm>
        </p:spPr>
        <p:txBody>
          <a:bodyPr>
            <a:normAutofit/>
          </a:bodyPr>
          <a:lstStyle/>
          <a:p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aplikacja do pracy zespołowej i projektowej.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jego pomocą użytkownicy mogą prowadzić dyskusje, wysyłać sobie prywatne wiadomości, dzielić się linkami i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plikami. </a:t>
            </a:r>
          </a:p>
          <a:p>
            <a:pPr marL="0" indent="0">
              <a:buNone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Komunikacja zorganizowana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jest wokół trzech aspektów: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Otwarte kanały (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Channels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tematyczne pokoje służące do dyskusji.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Zamknięte kanały (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komunikacja w obrębie określonej, zamkniętej grupy osób.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Wiadomości prywatne (Direct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messages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wiadomości bezpośrednie pomiędzy użytkownikami.</a:t>
            </a:r>
          </a:p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05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4724"/>
          </a:xfrm>
        </p:spPr>
        <p:txBody>
          <a:bodyPr>
            <a:normAutofit fontScale="90000"/>
          </a:bodyPr>
          <a:lstStyle/>
          <a:p>
            <a:r>
              <a:rPr lang="pl-PL" dirty="0"/>
              <a:t>Narzędzia do komunikacji online </a:t>
            </a:r>
            <a:r>
              <a:rPr lang="pl-PL" dirty="0" smtClean="0"/>
              <a:t>– </a:t>
            </a:r>
            <a:r>
              <a:rPr lang="pl-PL" dirty="0" err="1" smtClean="0"/>
              <a:t>Rocket</a:t>
            </a:r>
            <a:r>
              <a:rPr lang="pl-PL" dirty="0" smtClean="0"/>
              <a:t> Chat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4"/>
            <a:ext cx="8915400" cy="4230468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to rozbudowane narzędzie do stworzenia własnego serwera chatu z dużymi możliwościami konfiguracyjnymi, które są dostępne po zalogowaniu do chatu jako administrator.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Pozwala także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 tworzenie prywatnych oraz publicznych pokoi rozmów, umożliwia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rozmowy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 na 1 z innym użytkownikiem. Może on także posłużyć do przesyłania dowolnego typu plików.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310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6644"/>
          </a:xfrm>
        </p:spPr>
        <p:txBody>
          <a:bodyPr>
            <a:normAutofit fontScale="90000"/>
          </a:bodyPr>
          <a:lstStyle/>
          <a:p>
            <a:r>
              <a:rPr lang="pl-PL" dirty="0"/>
              <a:t>Narzędzia do komunikacji online </a:t>
            </a:r>
            <a:r>
              <a:rPr lang="pl-PL" dirty="0" smtClean="0"/>
              <a:t>– ZOOM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4"/>
            <a:ext cx="8915400" cy="4815840"/>
          </a:xfrm>
        </p:spPr>
        <p:txBody>
          <a:bodyPr>
            <a:no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Najbardziej popularne narzędzie do wideokonferencji. Możliwe jest tworzenie konferencji wyłącznie z czatem tekstowym, wyłącznie z dźwiękiem bez wideo oraz pełnych wideokonferencji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Zoom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umożliwia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zarówno szybkie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połączenia 1 na 1, jak i organizacji wieloosobowych konferencji video oraz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webinarów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Narzędzie umożliwia także aktywizację uczestników poprzez quizy, ankiety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sygnalizację podniesionej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dłoni. Uczestnicy mogą zadawać pytania via audio lub pisać, a prowadzący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może być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wspierany przez moderatora, który dba o przebieg spotkania</a:t>
            </a:r>
          </a:p>
        </p:txBody>
      </p:sp>
    </p:spTree>
    <p:extLst>
      <p:ext uri="{BB962C8B-B14F-4D97-AF65-F5344CB8AC3E}">
        <p14:creationId xmlns:p14="http://schemas.microsoft.com/office/powerpoint/2010/main" val="358255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6976"/>
          </a:xfrm>
        </p:spPr>
        <p:txBody>
          <a:bodyPr>
            <a:normAutofit fontScale="90000"/>
          </a:bodyPr>
          <a:lstStyle/>
          <a:p>
            <a:r>
              <a:rPr lang="pl-PL" dirty="0"/>
              <a:t>Narzędzia do komunikacji online </a:t>
            </a:r>
            <a:r>
              <a:rPr lang="pl-PL" dirty="0" smtClean="0"/>
              <a:t>– SKYPE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863634"/>
            <a:ext cx="8915400" cy="4632960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Jeden z najpopularniejszych komunikatorów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wideo/audio.</a:t>
            </a:r>
          </a:p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Umożliwia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indywidualne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grupowe rozmowy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głosowe i wideo w jakości HD, nagrywanie rozmów i napisy na żywo,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czat, inteligentną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komunikację wykorzystującą @wzmianki, udostępnianie ekranu (zdjęcia,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pulpit itp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.), dzwonienie na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telefony (za opłatą), prywatne konwersacje.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4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Polsce aktywnie działa około 100 tys. organizacji pozarządowych, z czego co czwarta funkcjonuje na wsi.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Koronawirus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przyniósł olbrzymie zmiany dla działalności organizacji pozarządowych, które w dużej mierze swoją działalność opierają o wolonta­riat i społeczne zaangażowanie. Warto zwrócić uwagę na fakt, że połowa wszyst­kich stowarzyszeń i fundacji to organizacje sportowe i kulturalne. I to właśnie one w pierwszej kolejności doświadczyły skutków pandemii, z powodu zawie­szenia swoich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działań.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42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 fontScale="90000"/>
          </a:bodyPr>
          <a:lstStyle/>
          <a:p>
            <a:r>
              <a:rPr lang="pl-PL" dirty="0"/>
              <a:t>Narzędzia do komunikacji online </a:t>
            </a:r>
            <a:r>
              <a:rPr lang="pl-PL" dirty="0" smtClean="0"/>
              <a:t>– </a:t>
            </a:r>
            <a:r>
              <a:rPr lang="pl-PL" dirty="0" err="1" smtClean="0"/>
              <a:t>Whereby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4"/>
            <a:ext cx="8915400" cy="4815840"/>
          </a:xfrm>
        </p:spPr>
        <p:txBody>
          <a:bodyPr>
            <a:no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narzędzie do wideokonferencji;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wersji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bezpłatnej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dyspozycji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jest 1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pokój, w którym mogą być maksymalnie 4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osoby;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możliwość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sharescreena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(dzielenia ekranu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możliwość zamknięcia wirtualnego pokoju,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żeby nikt niepowołany nie wszedł w trakcie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spotkania,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chat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na którym możesz wygodnie przesyłać np. linki.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1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347"/>
          </a:xfrm>
        </p:spPr>
        <p:txBody>
          <a:bodyPr/>
          <a:lstStyle/>
          <a:p>
            <a:r>
              <a:rPr lang="pl-PL" dirty="0"/>
              <a:t>Narzędzia do komunikacji online </a:t>
            </a:r>
            <a:r>
              <a:rPr lang="pl-PL" dirty="0" smtClean="0"/>
              <a:t>– </a:t>
            </a:r>
            <a:r>
              <a:rPr lang="pl-PL" dirty="0" err="1" smtClean="0"/>
              <a:t>Jitsi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4"/>
            <a:ext cx="8915400" cy="4815840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komunikator internetowy, umożliwiający prowadzenie rozmów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audio/wideo.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Wśród oferowanych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funkcji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znajdziemy m.in. możliwość prowadzenia rozmów konferencyjnych, tryb sprawdzania pisowni (również w języku polskim), grupowanie rozmów na kartach jednego okna, emotikony oraz transfer plików pomiędzy użytkownikami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573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/>
              <a:t>Narzędzia do komunikacji online </a:t>
            </a:r>
            <a:r>
              <a:rPr lang="pl-PL" dirty="0" smtClean="0"/>
              <a:t>– My </a:t>
            </a:r>
            <a:r>
              <a:rPr lang="pl-PL" dirty="0" err="1" smtClean="0"/>
              <a:t>own</a:t>
            </a:r>
            <a:r>
              <a:rPr lang="pl-PL" dirty="0" smtClean="0"/>
              <a:t> </a:t>
            </a:r>
            <a:r>
              <a:rPr lang="pl-PL" dirty="0" err="1" smtClean="0"/>
              <a:t>conference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837508"/>
            <a:ext cx="8915400" cy="4659085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Proste w obsłudze narzędzie, które nie wymaga 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instalacji.</a:t>
            </a:r>
          </a:p>
          <a:p>
            <a:pPr algn="just"/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Umożliwia 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wspólny udział 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jednego lub 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kilku prezenterów i uczestników w transmisji na żywo. Można zaprosić 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uczestników oddzielnie 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albo włączyć kamery od razu dla 10 uczestników, a także blokować 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określonych uczestników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. Prezenterzy i uczestnicy mogą komunikować się na czacie. Można 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udostępniać ekran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, pokazywać slajdy i dokumenty, tworzyć i robić testy, korzystać z atrakcyjnych </a:t>
            </a:r>
            <a:r>
              <a:rPr lang="pl-PL" sz="2400" dirty="0" err="1" smtClean="0">
                <a:solidFill>
                  <a:srgbClr val="575756"/>
                </a:solidFill>
                <a:latin typeface="Calibri" panose="020F0502020204030204" pitchFamily="34" charset="0"/>
              </a:rPr>
              <a:t>landing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 </a:t>
            </a:r>
            <a:r>
              <a:rPr lang="pl-PL" sz="2400" dirty="0" err="1" smtClean="0">
                <a:solidFill>
                  <a:srgbClr val="575756"/>
                </a:solidFill>
                <a:latin typeface="Calibri" panose="020F0502020204030204" pitchFamily="34" charset="0"/>
              </a:rPr>
              <a:t>page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, skonfigurować zaproszenia na </a:t>
            </a:r>
            <a:r>
              <a:rPr lang="pl-PL" sz="2400" dirty="0" err="1">
                <a:solidFill>
                  <a:srgbClr val="575756"/>
                </a:solidFill>
                <a:latin typeface="Calibri" panose="020F0502020204030204" pitchFamily="34" charset="0"/>
              </a:rPr>
              <a:t>webinary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 poprzez newsletter, nagrać </a:t>
            </a:r>
            <a:r>
              <a:rPr lang="pl-PL" sz="2400" dirty="0" err="1">
                <a:solidFill>
                  <a:srgbClr val="575756"/>
                </a:solidFill>
                <a:latin typeface="Calibri" panose="020F0502020204030204" pitchFamily="34" charset="0"/>
              </a:rPr>
              <a:t>webinar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 (</a:t>
            </a:r>
            <a:r>
              <a:rPr lang="pl-PL" sz="2400" dirty="0" smtClean="0">
                <a:solidFill>
                  <a:srgbClr val="575756"/>
                </a:solidFill>
                <a:latin typeface="Calibri" panose="020F0502020204030204" pitchFamily="34" charset="0"/>
              </a:rPr>
              <a:t>możliwe do 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wykupienia na okres do 1 m-ca), a nagrania można odtwarzać na YouTube i </a:t>
            </a:r>
            <a:r>
              <a:rPr lang="pl-PL" sz="2400" dirty="0" err="1">
                <a:solidFill>
                  <a:srgbClr val="575756"/>
                </a:solidFill>
                <a:latin typeface="Calibri" panose="020F0502020204030204" pitchFamily="34" charset="0"/>
              </a:rPr>
              <a:t>Vimeo</a:t>
            </a:r>
            <a:r>
              <a:rPr lang="pl-PL" sz="2400" dirty="0">
                <a:solidFill>
                  <a:srgbClr val="575756"/>
                </a:solidFill>
                <a:latin typeface="Calibri" panose="020F0502020204030204" pitchFamily="34" charset="0"/>
              </a:rPr>
              <a:t>.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09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347"/>
          </a:xfrm>
        </p:spPr>
        <p:txBody>
          <a:bodyPr/>
          <a:lstStyle/>
          <a:p>
            <a:r>
              <a:rPr lang="pl-PL" dirty="0" smtClean="0"/>
              <a:t>Webinarium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80754"/>
            <a:ext cx="8915400" cy="4815840"/>
          </a:xfrm>
        </p:spPr>
        <p:txBody>
          <a:bodyPr>
            <a:no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Webinarium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znane powszechnie jako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webinar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po prostu seminarium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które odbywa się za pośrednictwem Internetu (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seminar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+ web).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to multimedialna forma </a:t>
            </a: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komunikacji zdalnej</a:t>
            </a: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oparta o technologię, za której pośrednictwem organizator spotyka się ze swoją publicznością 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wirtualnej sali konferencyjnej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Wyposażony w zestaw przydatnych narzędzi organizator może prezentować swoje treści uczestnikom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w sposób interaktywny i angażujący.</a:t>
            </a: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97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Narzędzia do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webinarium-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GoToMeeting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837508"/>
            <a:ext cx="8915400" cy="4659085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Bardzo rozbudowane narzędzie do organizacji wideokonferencji, webinariów,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prezentacji projektów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on-line. </a:t>
            </a:r>
            <a:endParaRPr lang="pl-PL" sz="2400" dirty="0" smtClean="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Umożliwia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wideo w formacie HD, audio, udostępnianie ekranu,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slajdów, różnych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materiałów, czat publiczny i prywatny, publiczne i prywatne pokoje, 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transkrypcję, notowanie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monitoring uczestników, wykorzystanie narzędzi dźwiękowych, integracje z </a:t>
            </a:r>
            <a:r>
              <a:rPr lang="pl-PL" sz="2400" dirty="0" err="1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Slack,Office</a:t>
            </a:r>
            <a:r>
              <a:rPr lang="pl-PL" sz="2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365, Google </a:t>
            </a:r>
            <a:r>
              <a:rPr lang="pl-PL" sz="2400" dirty="0" err="1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</a:t>
            </a:r>
            <a:r>
              <a:rPr lang="pl-PL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nagrywanie i szyfrowanie wydarzeń.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926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Narzędzia do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webinarium-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LiveWebinar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837508"/>
            <a:ext cx="8915400" cy="4659085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Narzędzie do webinariów w wersji bezpłatnej dla małych zespołów, spotkań (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5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uczestników), oferuje wideo w formacie HD, audio, udostępnianie ekranu,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tworzenie 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przeprowadzanie ankiet, testów, a także możliwość nagrania do 2 godzin.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45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Narzędzia do webinarium-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ClickMeeting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Ponadto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ClickMeeting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to także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webinary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na żądanie, statystyki wydarzeń i uczestnictwa, nagrywanie, przechowywanie plików, strona z podziękowaniami, udostępnianie plików i ocena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webinaru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Platforma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umożliwia organizowanie płatnych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webinarów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rozbudowany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custom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branding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landing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logo, dostosowanie zaproszenia itd.), tworzenie książki adresowej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uczestników, rejestrację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uczestnictwa, poczekalnie z agendą, transmisję na żywo via Facebook lub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YouTube, pokój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webinarowy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dzielenie ekranu, wyświetlanie prezentacji, tablicę, tryb tylko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audio, tworzenie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 korzystanie z ankiet, testów, symultaniczne tłumaczenie czatu,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moderowany 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prywatny czat czy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592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Głosowanie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Tryb obiegowy oznacza podejmowanie uchwały poza posiedzeniami władzy organizacji. 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Przepisy antykryzysowe wprowadziły rozwiązania, które pozwalają stowarzyszeniom i fundacjom na podejmowanie uchwał i organizowanie posiedzeń władz z wykorzystaniem środków komunikacji elektronicznej, nawet gdy ich statuty tego nie przewidują. 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Dla skorzystania z trybu obiegowego z wykorzystaniem środków komunikacji elektronicznej wymagane jest uzyskanie zgody wszystkich członków organu. 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Przyjmuje się, że zgoda przez członków organów organizacji powinna być wyrażona przed głosowaniem;</a:t>
            </a: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68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Głosowanie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pl-PL" sz="32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Głosowanie obiegowe z wykorzystaniem środków komunikacji elektronicznej sprowadza się głównie do wyboru przez członków organizacji środków służących utrwaleniu jasno i konkretnie sformułowanej woli członków organu. </a:t>
            </a: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pl-PL" sz="32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Może więc to być przesłany do pozostałych członków organów skan oświadczenia, treść maila, nagranie audio/video, treść wysłana komunikatorami.</a:t>
            </a:r>
            <a:r>
              <a:rPr lang="pl-PL" sz="36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 </a:t>
            </a: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05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Głosowanie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6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 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Przyjęte rozwiązania techniczne muszą umożliwiać ustalenie:</a:t>
            </a:r>
          </a:p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Kto głosował -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musi być więc możliwa weryfikacja tożsamości posługującego się identyfikatorem do komunikacji elektronicznej. Na przykład dzięki znajomości danego adresu mailowego przez pozostałych członków organu, jako adresu osoby głosującej.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Jasno i precyzyjnie wyrażona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wola i treść oddanego głosu,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z możliwością powiązania tego głosu - bez większych wątpliwości - z treścią podejmowanej przez organ decyzji. </a:t>
            </a: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2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 raportu badań „Organizacje pozarządowe wobec pandemii” wydane przez Stowarzyszenie Klon/Jawor wynika,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„33% organizacji zaprzestało wszystkich dotychczasowych działań. Kolejne 27% to organizacje, które zawiesiły większość swo­ich aktywności”.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Znaczna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część organizacji nie przeniosła również swojej działalności do Internetu. Wynikało to w dużej mierze z tego, że ich działalność skupia się na bezpośredniej działalności międzyludzkiej. Budowanie więzów społecznych i zaufania online jest bardzo trudne i nie zawsze możliwe.</a:t>
            </a:r>
          </a:p>
        </p:txBody>
      </p:sp>
    </p:spTree>
    <p:extLst>
      <p:ext uri="{BB962C8B-B14F-4D97-AF65-F5344CB8AC3E}">
        <p14:creationId xmlns:p14="http://schemas.microsoft.com/office/powerpoint/2010/main" val="2294737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Głosowanie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mar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sytuacji, gdy w statucie nie ma mowy o głosowaniu obiegowym lub nie ma zapisów regulujących jak ono powinno wyglądać należałoby zwrócić uwagę na kilka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rzeczy: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Kworum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głosowaniu obiegowym zasadniczo się nie stosuje. Jednak, gdy dla głosowań na posiedzeniach jest ono przyjęte, powinno się go analogicznie zastosować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Termin na oddanie głosów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w głosowaniu obiegowym należy przyjąć uwzględniając uwarunkowania i specyfikę, jak i kulturę organizacyjną, w tym możliwości komunikacyjne i czasowe członków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organu. Termin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powinien wyznaczyć ten, kto poddaje uchwałę pod głosowanie.</a:t>
            </a:r>
            <a:r>
              <a:rPr lang="pl-PL" sz="2400" dirty="0"/>
              <a:t> 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88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Głosowanie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93670"/>
            <a:ext cx="8915400" cy="4902924"/>
          </a:xfrm>
        </p:spPr>
        <p:txBody>
          <a:bodyPr>
            <a:noAutofit/>
          </a:bodyPr>
          <a:lstStyle/>
          <a:p>
            <a:pPr algn="just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Wszczynanie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głosowania obiegowego – należy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przyjąć zapisy, które są zawarte w statucie i obowiązują przy głosowaniu podczas głosowań stacjonarnych;</a:t>
            </a:r>
          </a:p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Liczenie większości –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po upływie terminu wyznaczonego na oddanie głosu i zgodnie z zapisami statutu. Jeśli statut odwołuje się przy warunku większości do kworum – należy na początku ustalić czy była odpowiednia liczba głosów, a następnie, w jej ramach, czy była odpowiednia większość</a:t>
            </a:r>
            <a:r>
              <a:rPr lang="pl-PL" sz="2400" dirty="0"/>
              <a:t>. 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50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Dokumentacja z głosowania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1594"/>
          </a:xfrm>
        </p:spPr>
        <p:txBody>
          <a:bodyPr>
            <a:noAutofit/>
          </a:bodyPr>
          <a:lstStyle/>
          <a:p>
            <a:pPr marL="0" lv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zwyczajowo odpowiedzialna za dokumentację pracy organu - powinna sporządzić protokół z przebiegu głosowania w trybie obiegowym, który będzie zawierał informacje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dacie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wszczęcia i zakończenia głosowania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obiegowego;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technicznej zastosowanej do oddania głosów (informacje o archiwizacji oddanych głosów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osobach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które zagłosowały w tym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trybie;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głosowanej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uchwale (w tym załączoną lub zawartą w nim treść uchwały podjętej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wyniku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głosowania (liczbowym, jak i stwierdzeniu, czy uchwała przeszła);</a:t>
            </a:r>
          </a:p>
          <a:p>
            <a:pPr algn="just"/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48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Dokumentacja z głosowania w trybie obiegowym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1594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przypadku stosowania postanowień statutu, dobrze jest wskazać jakie postanowienia i jak zostały zastosowane odpowiednio do tego trybu;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informację o zgodzie na głosowanie obiegowe komunikacją elektroniczną, o ile procedowane było na podstawie nowego art. 10a Prawa o stowarzyszeniach;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 jest udokumentowanie oddania głosów (np. archiwizacja maili, oświadczeń audio/video, skanów itp.)</a:t>
            </a:r>
          </a:p>
          <a:p>
            <a:pPr algn="just"/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753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Posiedzenie online organów NGO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1594"/>
          </a:xfrm>
        </p:spPr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Organizacja “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posiedzenia online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” wymaga zawarcie stosownej informacji w zawiadomieniu oraz zapewnienie odpowiednich środków technicznych.</a:t>
            </a:r>
          </a:p>
          <a:p>
            <a:pPr algn="just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ile statut wprost nie wyklucza udziału w posiedzeniu jakiejkolwiek władzy stowarzyszenia za pośrednictwem środków komunikacji elektronicznej, to taka forma udziału możliwa jest bez konieczności zmian statutu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przy uwzględnieniu zagwarantowania minimalnych standardów wyznaczonych przepisem.</a:t>
            </a:r>
          </a:p>
          <a:p>
            <a:pPr algn="just"/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Posiedzenie online organów NGO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1594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Środki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techniczne wykorzystane do posiedzenia online powinny zapewniać, uwzględniając również wielkość zebrania, ilość członków i inne aspekty, by transmisja obrad była w czasie rzeczywistym.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Rozwiązania powinny zapewnić komunikację dwustronną w czasie rzeczywistym. Uczestnicy mają się słyszeć i powinni się widzieć;</a:t>
            </a: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62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Posiedzenie online organów NGO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1594"/>
          </a:xfrm>
        </p:spPr>
        <p:txBody>
          <a:bodyPr>
            <a:noAutofit/>
          </a:bodyPr>
          <a:lstStyle/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Udokumentowanie: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zapis elektroniczny posiedzenia prowadzonego przy zachowaniu wskazanych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wymogów;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zebranie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oświadczeń o wzięciu udziału za pośrednictwem np. maili. W protokole osoby prowadzące posiedzenie będą musiały potwierdzić, kto brał udział w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posiedzeniu;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podpisy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osób prowadzących i protokołujących pod sporządzonymi dokumentami z posiedzenia można uzupełnić, korzystając z wymieniania się skanami podpisanych wydruków i zachowania skanów wersji podpisanych przez wszystkich odpowiedzialnych.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5504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Posiedzenie online organów NGO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19794"/>
            <a:ext cx="8915400" cy="5238206"/>
          </a:xfrm>
        </p:spPr>
        <p:txBody>
          <a:bodyPr>
            <a:noAutofit/>
          </a:bodyPr>
          <a:lstStyle/>
          <a:p>
            <a:pPr marL="0" lv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Dzięki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komunikatorom i platformom do pracy zdalnej istnieje techniczna możliwość zorganizowania spotkania on-line z zachowaniem pełnego porządku spotkania (oraz zasad, które znajdują się w statucie organizacji). Możliwe jest zdalnie: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zwołanie zebrania;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przeprowadzenie spotkania w całości on-line z możliwością prezentacji i przyjęcia programu spotkania, przeprowadzenia jawnego i tajnego głosowania;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przeprowadzenie dyskusji;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zgłaszanie wolnych wniosków;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archiwizacja wideo, protokołem, i plikami (jpg/pdf) dokumentującymi wyniki głosowania. 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pl-PL" sz="36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60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Głosowanie niejawne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Głosowane tajne możemy przeprowadzić za pomocą wbudowanego modułu do ankietowania uczestników, np. w platformie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LiveWebinar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gdzie możliwe jest ustawienie pytań dla uczestników (np. czy jesteście za/przeciw danej kandydaturze, za/przeciw przyjęciu uchwały,  wstrzymujesz się od głosu itp.), a wyniki każdego głosowania wyświetlane są na bieżąco wszystkim osobom.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Przeprowadzenie tajnego głosowania umożliwiają też zewnętrzne aplikacje takie jak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Mentimeter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czy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Kahoot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(są to częściowo darmowe aplikacje). </a:t>
            </a:r>
          </a:p>
        </p:txBody>
      </p:sp>
    </p:spTree>
    <p:extLst>
      <p:ext uri="{BB962C8B-B14F-4D97-AF65-F5344CB8AC3E}">
        <p14:creationId xmlns:p14="http://schemas.microsoft.com/office/powerpoint/2010/main" val="269332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 przeprowadzonych badań wynika, że aż 43% spośród organizacji, które zawiesiły działalność zlokalizowane są na obszarach wiejskich. </a:t>
            </a:r>
          </a:p>
          <a:p>
            <a:pPr algn="just"/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Udział organizacji, które zawiesiły wszystkie lub większość działań jest największy wśród organizacji sportowych (80%), kulturalnych (73%), zajmujących się rozwojem lokalnym (60%) oraz ochroną zdrowia (58%).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65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Prawie połowa 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organizacji (49%) już podjęła lub planuje podjąć nowe działania, a druga połowa (47%) nie podjęła tego typu </a:t>
            </a: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działań i 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planuje też ich w najbliższej przyszłości</a:t>
            </a: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Nowe działania podejmowane przez organizacje to najczęściej działania informacyjne, kampanie społeczne oraz tworzenie materiałów edukacyjnych dotyczących tematów dotychczas nie podejmowanych przez organizację. </a:t>
            </a:r>
          </a:p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>
                <a:solidFill>
                  <a:srgbClr val="000000"/>
                </a:solidFill>
                <a:latin typeface="Fira Sans"/>
              </a:rPr>
              <a:t>17% organizacji </a:t>
            </a:r>
            <a:r>
              <a:rPr lang="pl-PL" sz="2400" dirty="0" smtClean="0">
                <a:solidFill>
                  <a:srgbClr val="000000"/>
                </a:solidFill>
                <a:latin typeface="Fira Sans"/>
              </a:rPr>
              <a:t>zaczęło </a:t>
            </a:r>
            <a:r>
              <a:rPr lang="pl-PL" sz="2400" dirty="0">
                <a:solidFill>
                  <a:srgbClr val="000000"/>
                </a:solidFill>
                <a:latin typeface="Fira Sans"/>
              </a:rPr>
              <a:t>pomagać osobom z grup ryzyka lub będących w kwarantannie. </a:t>
            </a:r>
            <a:endParaRPr lang="pl-PL" sz="2400" dirty="0" smtClean="0">
              <a:solidFill>
                <a:srgbClr val="000000"/>
              </a:solidFill>
              <a:latin typeface="Fira Sans"/>
            </a:endParaRPr>
          </a:p>
          <a:p>
            <a:pPr algn="just"/>
            <a:r>
              <a:rPr lang="pl-PL" sz="2400" dirty="0" smtClean="0">
                <a:solidFill>
                  <a:srgbClr val="000000"/>
                </a:solidFill>
                <a:latin typeface="Fira Sans"/>
              </a:rPr>
              <a:t>Po </a:t>
            </a:r>
            <a:r>
              <a:rPr lang="pl-PL" sz="2400" dirty="0">
                <a:solidFill>
                  <a:srgbClr val="000000"/>
                </a:solidFill>
                <a:latin typeface="Fira Sans"/>
              </a:rPr>
              <a:t>12%-13% organizacji podjęło się prowadzenia zajęć edukacyjnych online, szycia maseczek oraz prowadzenia zdalnego wsparcia, np. w postaci telefonu zaufania. </a:t>
            </a:r>
            <a:endParaRPr lang="pl-PL" sz="2400" dirty="0" smtClean="0">
              <a:solidFill>
                <a:srgbClr val="000000"/>
              </a:solidFill>
              <a:latin typeface="Fira Sans"/>
            </a:endParaRPr>
          </a:p>
          <a:p>
            <a:pPr algn="just"/>
            <a:r>
              <a:rPr lang="pl-PL" sz="2400" dirty="0" smtClean="0">
                <a:solidFill>
                  <a:srgbClr val="000000"/>
                </a:solidFill>
                <a:latin typeface="Fira Sans"/>
              </a:rPr>
              <a:t>Mniej </a:t>
            </a:r>
            <a:r>
              <a:rPr lang="pl-PL" sz="2400" dirty="0">
                <a:solidFill>
                  <a:srgbClr val="000000"/>
                </a:solidFill>
                <a:latin typeface="Fira Sans"/>
              </a:rPr>
              <a:t>niż co dziesiąta organizacja, która w reakcji na pandemię zaczęła realizować nowe działania, zajęła się dystrybucją żywności, organizacją wolontariatu czy pomocą służbie zdrowia.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9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Czego potrzebują organizacje do podjęcia działań w czasie pandemii: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środki finansowe; 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sprzęt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umożliwiający komunikację i pracę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zdalną;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sprzęt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osobistej;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procedury umożliwiające bezpieczne działanie mimo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pandemii;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gotowe do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działania. </a:t>
            </a: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8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Poziom aktywności organizacji w dobie pandemii jest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zależny w dużej mierze od tego, jak poradziła sobie ona z przeniesieniem swojej działalności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internetu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badania wynika, że 38% badanych podmiotów planuje w dużym stopniu wykorzystywać nowe technologie w prowadzeniu działań, zaś 42% dopuszcza taki wariant, ale tylko w przypadku części swoich działań. </a:t>
            </a:r>
          </a:p>
        </p:txBody>
      </p:sp>
    </p:spTree>
    <p:extLst>
      <p:ext uri="{BB962C8B-B14F-4D97-AF65-F5344CB8AC3E}">
        <p14:creationId xmlns:p14="http://schemas.microsoft.com/office/powerpoint/2010/main" val="79731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NGO w czasie pandemii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37211"/>
            <a:ext cx="8915400" cy="4580709"/>
          </a:xfrm>
        </p:spPr>
        <p:txBody>
          <a:bodyPr>
            <a:normAutofit lnSpcReduction="10000"/>
          </a:bodyPr>
          <a:lstStyle/>
          <a:p>
            <a:pPr marL="91440" lvl="0" indent="-9144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Wśród niedoborów dla </a:t>
            </a:r>
            <a:r>
              <a:rPr lang="pl-PL" sz="2400" dirty="0" err="1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przenoszących działania do sieci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najczęściej wymieniany </a:t>
            </a: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był: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Sprzęt (59%); </a:t>
            </a: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płatne oprogramowanie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(45%), </a:t>
            </a:r>
            <a:endParaRPr lang="pl-PL" sz="2400" dirty="0" smtClean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podniesienia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kompetencji związanych z korzystaniem z nowych technologii w zespole organizacji (42%), </a:t>
            </a:r>
            <a:endParaRPr lang="pl-PL" sz="2400" dirty="0" smtClean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pl-PL" sz="24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 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szybkiego </a:t>
            </a:r>
            <a:r>
              <a:rPr lang="pl-PL" sz="24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internetu</a:t>
            </a:r>
            <a:r>
              <a:rPr lang="pl-PL" sz="2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(41%). </a:t>
            </a:r>
            <a:endParaRPr lang="pl-PL" sz="2400" dirty="0" smtClean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Poważnym utrudnieniem w działalności online jest brak sprzętu i kompetencji cyfrowych po stronie odbiorców działań. Problemem jest także jakość łącza internetowego, które czasami uniemożliwia korzystanie z dostępnych narzędzi.</a:t>
            </a:r>
          </a:p>
          <a:p>
            <a:pPr marL="0" indent="0" algn="just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</a:pPr>
            <a:endParaRPr lang="pl-PL" sz="2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16732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FA5F0F12684240A9FCD56B1DA3E3E7" ma:contentTypeVersion="2" ma:contentTypeDescription="Utwórz nowy dokument." ma:contentTypeScope="" ma:versionID="ce081b094988482e45905a58d074d4c4">
  <xsd:schema xmlns:xsd="http://www.w3.org/2001/XMLSchema" xmlns:xs="http://www.w3.org/2001/XMLSchema" xmlns:p="http://schemas.microsoft.com/office/2006/metadata/properties" xmlns:ns2="8c1c4ff5-f476-4ef1-9580-04c5ab2697e7" targetNamespace="http://schemas.microsoft.com/office/2006/metadata/properties" ma:root="true" ma:fieldsID="038efef02d54b624d95a26dd9299c896" ns2:_="">
    <xsd:import namespace="8c1c4ff5-f476-4ef1-9580-04c5ab2697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c4ff5-f476-4ef1-9580-04c5ab2697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50EAD5-BEA1-4D44-BB93-4120E0B85F78}"/>
</file>

<file path=customXml/itemProps2.xml><?xml version="1.0" encoding="utf-8"?>
<ds:datastoreItem xmlns:ds="http://schemas.openxmlformats.org/officeDocument/2006/customXml" ds:itemID="{F957103C-4BD9-4395-AB3E-963034BD6744}"/>
</file>

<file path=customXml/itemProps3.xml><?xml version="1.0" encoding="utf-8"?>
<ds:datastoreItem xmlns:ds="http://schemas.openxmlformats.org/officeDocument/2006/customXml" ds:itemID="{CE3DD460-A73B-495D-A137-192E65AD7673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277</TotalTime>
  <Words>2484</Words>
  <Application>Microsoft Office PowerPoint</Application>
  <PresentationFormat>Panoramiczny</PresentationFormat>
  <Paragraphs>150</Paragraphs>
  <Slides>38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Century Gothic</vt:lpstr>
      <vt:lpstr>Fira Sans</vt:lpstr>
      <vt:lpstr>Wingdings 3</vt:lpstr>
      <vt:lpstr>Smuga</vt:lpstr>
      <vt:lpstr> </vt:lpstr>
      <vt:lpstr>NGO w czasie pandemii</vt:lpstr>
      <vt:lpstr>NGO w czasie pandemii</vt:lpstr>
      <vt:lpstr>NGO w czasie pandemii</vt:lpstr>
      <vt:lpstr>NGO w czasie pandemii</vt:lpstr>
      <vt:lpstr>NGO w czasie pandemii</vt:lpstr>
      <vt:lpstr>NGO w czasie pandemii</vt:lpstr>
      <vt:lpstr>NGO w czasie pandemii</vt:lpstr>
      <vt:lpstr>NGO w czasie pandemii</vt:lpstr>
      <vt:lpstr>NGO w czasie pandemii</vt:lpstr>
      <vt:lpstr>Technologia a NGO</vt:lpstr>
      <vt:lpstr>Technologia a NGO</vt:lpstr>
      <vt:lpstr>Narzędzia do komunikacji online –WhatsApp i Facebook Massenger</vt:lpstr>
      <vt:lpstr>Narzędzia do komunikacji online – Facebook Workplace i Teams</vt:lpstr>
      <vt:lpstr>Narzędzia do komunikacji online – Google Hangouts</vt:lpstr>
      <vt:lpstr>Narzędzia do komunikacji online - Slack</vt:lpstr>
      <vt:lpstr>Narzędzia do komunikacji online – Rocket Chat</vt:lpstr>
      <vt:lpstr>Narzędzia do komunikacji online – ZOOM</vt:lpstr>
      <vt:lpstr>Narzędzia do komunikacji online – SKYPE</vt:lpstr>
      <vt:lpstr>Narzędzia do komunikacji online – Whereby</vt:lpstr>
      <vt:lpstr>Narzędzia do komunikacji online – Jitsi</vt:lpstr>
      <vt:lpstr>Narzędzia do komunikacji online – My own conference</vt:lpstr>
      <vt:lpstr>Webinarium</vt:lpstr>
      <vt:lpstr>Narzędzia do webinarium- GoToMeeting</vt:lpstr>
      <vt:lpstr>Narzędzia do webinarium- LiveWebinar</vt:lpstr>
      <vt:lpstr>Narzędzia do webinarium-ClickMeeting</vt:lpstr>
      <vt:lpstr>Głosowanie w trybie obiegowym</vt:lpstr>
      <vt:lpstr>Głosowanie w trybie obiegowym</vt:lpstr>
      <vt:lpstr>Głosowanie w trybie obiegowym</vt:lpstr>
      <vt:lpstr>Głosowanie w trybie obiegowym</vt:lpstr>
      <vt:lpstr>Głosowanie w trybie obiegowym</vt:lpstr>
      <vt:lpstr>Dokumentacja z głosowania w trybie obiegowym</vt:lpstr>
      <vt:lpstr>Dokumentacja z głosowania w trybie obiegowym</vt:lpstr>
      <vt:lpstr>Posiedzenie online organów NGO</vt:lpstr>
      <vt:lpstr>Posiedzenie online organów NGO</vt:lpstr>
      <vt:lpstr>Posiedzenie online organów NGO</vt:lpstr>
      <vt:lpstr>Posiedzenie online organów NGO</vt:lpstr>
      <vt:lpstr>Głosowanie niejawne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Urszula Antonczyk</dc:creator>
  <cp:lastModifiedBy>Urszula Antonczyk</cp:lastModifiedBy>
  <cp:revision>39</cp:revision>
  <dcterms:created xsi:type="dcterms:W3CDTF">2020-10-05T10:41:21Z</dcterms:created>
  <dcterms:modified xsi:type="dcterms:W3CDTF">2020-10-06T11:16:47Z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0x01010058FA5F0F12684240A9FCD56B1DA3E3E7</vt:lpwstr>
  </property>
</Properties>
</file>