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1"/>
  </p:handoutMasterIdLst>
  <p:sldIdLst>
    <p:sldId id="256" r:id="rId2"/>
    <p:sldId id="289" r:id="rId3"/>
    <p:sldId id="292" r:id="rId4"/>
    <p:sldId id="294" r:id="rId5"/>
    <p:sldId id="335" r:id="rId6"/>
    <p:sldId id="336" r:id="rId7"/>
    <p:sldId id="295" r:id="rId8"/>
    <p:sldId id="330" r:id="rId9"/>
    <p:sldId id="331" r:id="rId10"/>
    <p:sldId id="332" r:id="rId11"/>
    <p:sldId id="296" r:id="rId12"/>
    <p:sldId id="321" r:id="rId13"/>
    <p:sldId id="297" r:id="rId14"/>
    <p:sldId id="322" r:id="rId15"/>
    <p:sldId id="298" r:id="rId16"/>
    <p:sldId id="323" r:id="rId17"/>
    <p:sldId id="333" r:id="rId18"/>
    <p:sldId id="334" r:id="rId19"/>
    <p:sldId id="300" r:id="rId20"/>
    <p:sldId id="325" r:id="rId21"/>
    <p:sldId id="326" r:id="rId22"/>
    <p:sldId id="303" r:id="rId23"/>
    <p:sldId id="312" r:id="rId24"/>
    <p:sldId id="304" r:id="rId25"/>
    <p:sldId id="313" r:id="rId26"/>
    <p:sldId id="305" r:id="rId27"/>
    <p:sldId id="311" r:id="rId28"/>
    <p:sldId id="306" r:id="rId29"/>
    <p:sldId id="314" r:id="rId30"/>
    <p:sldId id="307" r:id="rId31"/>
    <p:sldId id="315" r:id="rId32"/>
    <p:sldId id="308" r:id="rId33"/>
    <p:sldId id="316" r:id="rId34"/>
    <p:sldId id="309" r:id="rId35"/>
    <p:sldId id="317" r:id="rId36"/>
    <p:sldId id="310" r:id="rId37"/>
    <p:sldId id="318" r:id="rId38"/>
    <p:sldId id="328" r:id="rId39"/>
    <p:sldId id="329" r:id="rId4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4660"/>
  </p:normalViewPr>
  <p:slideViewPr>
    <p:cSldViewPr>
      <p:cViewPr varScale="1">
        <p:scale>
          <a:sx n="110" d="100"/>
          <a:sy n="110" d="100"/>
        </p:scale>
        <p:origin x="17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5858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5858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C332A52D-51E5-4EB0-BDF7-3660521D5E3B}" type="datetimeFigureOut">
              <a:rPr lang="pl-PL" smtClean="0"/>
              <a:t>11.06.2019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202"/>
            <a:ext cx="2945659" cy="495858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9202"/>
            <a:ext cx="2945659" cy="495858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496EEDB6-6C25-45E9-A931-8B5C013F62F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687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11.06.2019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58417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7772400" cy="267845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Europejski Fundusz Rolny na rzecz Rozwoju Obszarów Wiejskich. Europa inwestująca w obszary wiejskie</a:t>
            </a:r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Podejmowanie działalności gospodarczej w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ramach PROW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lata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2014-2020 </a:t>
            </a:r>
            <a:endParaRPr lang="pl-PL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az 3" descr="flag_yellow_l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984504"/>
            <a:ext cx="1281336" cy="856360"/>
          </a:xfrm>
          <a:prstGeom prst="rect">
            <a:avLst/>
          </a:prstGeom>
        </p:spPr>
      </p:pic>
      <p:pic>
        <p:nvPicPr>
          <p:cNvPr id="5" name="Obraz 4" descr="BD_Logo_Bory_Dolnoslaskie_OK_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052736"/>
            <a:ext cx="1058416" cy="820272"/>
          </a:xfrm>
          <a:prstGeom prst="rect">
            <a:avLst/>
          </a:prstGeom>
        </p:spPr>
      </p:pic>
      <p:pic>
        <p:nvPicPr>
          <p:cNvPr id="6" name="Obraz 5" descr="LEAD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836712"/>
            <a:ext cx="1008112" cy="992721"/>
          </a:xfrm>
          <a:prstGeom prst="rect">
            <a:avLst/>
          </a:prstGeom>
        </p:spPr>
      </p:pic>
      <p:pic>
        <p:nvPicPr>
          <p:cNvPr id="7" name="Obraz 6" descr="PROW-2014-2020-logo-kol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6136" y="620688"/>
            <a:ext cx="1979712" cy="12955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kosztów kwalifikowalnych zalicza się także wartość wkładu rzeczowego, o którym mowa w art. 69 ust. 1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rozporządzenia nr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1303/2013.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Wartość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wkładu rzeczowego, o którym mowa w art. 69 ust. 1 rozporządzenia nr 1303/2013, w formie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nieodpłatnej pracy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ustala się jako iloczyn liczby przepracowanych godzin oraz ilorazu przeciętnego wynagrodzenia w gospodarce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narodowej 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drugim roku poprzedzającym rok, w którym złożono wniosek o przyznanie pomocy, i liczby 168.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Wkład rzeczowy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64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oszty kwalifikowane nie są finansowane z innych źródeł publicznych;</a:t>
            </a:r>
          </a:p>
          <a:p>
            <a:pPr marL="457200" indent="-457200">
              <a:spcAft>
                <a:spcPts val="600"/>
              </a:spcAft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ealizacja odbędzie się w maksymalnie 2 etapach i nie przekroczy 2 lat od zawarcia umowy</a:t>
            </a:r>
            <a:r>
              <a:rPr lang="pl-PL" sz="3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lub terminu 31.12.2022 r.;</a:t>
            </a:r>
          </a:p>
          <a:p>
            <a:pPr marL="457200" indent="-457200">
              <a:spcAft>
                <a:spcPts val="600"/>
              </a:spcAft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peracja zakłada realizację inwestycji </a:t>
            </a:r>
            <a:r>
              <a:rPr lang="pl-PL" sz="3500" u="sng" dirty="0" smtClean="0">
                <a:latin typeface="Times New Roman" pitchFamily="18" charset="0"/>
                <a:cs typeface="Times New Roman" pitchFamily="18" charset="0"/>
              </a:rPr>
              <a:t>na obszarze wiejskim objętym LSR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Inwestycje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ramach operacji będą realizowane na nieruchomości będącej własnością lub współwłasnością beneficjenta lub podmiot ten posiada prawo do dysponowania nieruchomością na cele określone we wniosku o przyznanie pomocy co najmniej przez okres realizacji operacji oraz okres podlegania zobowiązaniu do zapewnienia trwałości operacji;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80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Biznesplan jest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racjonalny i uzasadniony zakresem operacji, w szczególności,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suma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kosztów planowanych do poniesienia w ramach tej operacji, ustalona z uwzględnieniem wartości rynkowej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tych kosztów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jest nie niższa niż 70% kwoty, jaką można przyznać na tę operację.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ealizacja operacji </a:t>
            </a:r>
            <a:r>
              <a:rPr lang="pl-PL" sz="2800" u="sng" dirty="0" smtClean="0">
                <a:latin typeface="Times New Roman" pitchFamily="18" charset="0"/>
                <a:cs typeface="Times New Roman" pitchFamily="18" charset="0"/>
              </a:rPr>
              <a:t>nie jest możliwa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bez udziału środków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publicznych;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Minimalna całkowita wartość operacji wynosi nie mniej niż 50 tys. złotych;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pl-PL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Osiągnięcie co najmniej </a:t>
            </a:r>
            <a:r>
              <a:rPr lang="pl-PL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30% </a:t>
            </a:r>
            <a:r>
              <a:rPr lang="pl-PL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zakładanego w biznesplanie </a:t>
            </a:r>
            <a:r>
              <a:rPr lang="pl-PL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ilościowego LUB wartościowego poziomu </a:t>
            </a:r>
            <a:r>
              <a:rPr lang="pl-PL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sprzedaży produktów lub usług do dnia, w którym upłynie rok od dnia wypłaty </a:t>
            </a:r>
            <a:r>
              <a:rPr lang="pl-PL" sz="3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płatności końcowej.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pl-PL" sz="3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57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pl-PL" altLang="pl-PL" sz="3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Podmiot otrzyma </a:t>
            </a:r>
            <a:r>
              <a:rPr lang="pl-PL" altLang="pl-PL" sz="3500" b="1" dirty="0" smtClean="0">
                <a:latin typeface="Times New Roman" pitchFamily="18" charset="0"/>
                <a:cs typeface="Times New Roman" pitchFamily="18" charset="0"/>
              </a:rPr>
              <a:t>wsparcie na rozpoczęcie Działalności Gospodarczej</a:t>
            </a:r>
            <a:r>
              <a:rPr lang="pl-PL" altLang="pl-PL" sz="3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jeżeli:</a:t>
            </a:r>
          </a:p>
          <a:p>
            <a:pPr>
              <a:buNone/>
              <a:defRPr/>
            </a:pPr>
            <a:endParaRPr lang="pl-PL" altLang="pl-PL" sz="35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defRPr/>
            </a:pPr>
            <a:r>
              <a:rPr lang="pl-PL" sz="3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3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 podlega</a:t>
            </a:r>
            <a:r>
              <a:rPr lang="pl-PL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ubezpieczeniu społecznemu rolników z mocy ustawy i w pełnym zakresie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, chyba że podejmuje działalność gospodarczą sklasyfikowaną jako produkcja artykułów spożywczych lub produkcja napojów;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 – Podejmowanie działalności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okresie 2 lat poprzedzających dzień złożenia wniosku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przyznanie tej pomocy nie wykonywał działalności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gospodarczej, do której stosuje się przepisy ustawy z dnia 6 marca 2018 r. – Prawo przedsiębiorców, w szczególności nie był wpisany do Centralnej Ewidencji i Informacji o Działalności Gospodarczej;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 – Podejmowanie działalności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996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została mu dotychczas przyznana pomoc na operację w tym zakresie;</a:t>
            </a:r>
          </a:p>
          <a:p>
            <a:pPr algn="just"/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operacja zakłada podjęcie we własnym imieniu działalności gospodarczej, do której stosuje się przepisy ustawy z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dnia 6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marca 2018 r. – Prawo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przedsiębiorców,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jej wykonywanie do dnia, w którym upłynie 2 lata od dnia wypłaty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płatności końcowej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oraz:</a:t>
            </a:r>
          </a:p>
          <a:p>
            <a:pPr algn="just"/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zgłoszenie podmiotu ubiegającego się o przyznanie pomocy do ubezpieczenia emerytalnego, ubezpieczeń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rentowych i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ubezpieczenia wypadkowego na podstawie przepisów o systemie ubezpieczeń społecznych z tytułu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wykonywania tej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działalności i podleganie tym ubezpieczeniom do dnia, w którym upłynie 2 lata od dnia wypłaty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płatności końcowej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lub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 – Podejmowanie działalności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78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utworzenie co najmniej jednego miejsca pracy w przeliczeniu na pełne etaty średnioroczne, gdy jest to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uzasadnione zakresem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realizacji operacji, zatrudnienie osoby, dla której zostanie utworzone to miejsce pracy, na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podstawie umowy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pracę, a także utrzymanie utworzonych miejsc pracy do dnia, w którym upłynie 2 lata od 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dnia wypłaty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płatności końcowej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Dodatkowe warunki – Podejmowanie działalności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11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ziałalność usługowa wspomagająca rolnictwo i następująca po zbiorach;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órnictwo i wydobywanie;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ziałalność usługowa wspomagająca górnictwo i wydobywanie;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rzetwarzanie i konserwowanie ryb, skorupiaków i mięczaków;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Wykluczenia sektorowe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l-PL" altLang="pl-PL" sz="1000" dirty="0" smtClean="0">
                <a:solidFill>
                  <a:srgbClr val="000000"/>
                </a:solidFill>
              </a:rPr>
              <a:t>     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Osoba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fizyczna:</a:t>
            </a:r>
          </a:p>
          <a:p>
            <a:pPr>
              <a:buNone/>
              <a:defRPr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– pełnoletnia, 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posiadająca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obywatelstwo państwa członkowskiego UE, 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miejsce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zamieszkania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na obszarze wiejskim objętym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LSR – w przypadku gdy osoba fizyczna nie wykonuje działalności gospodarczej, do której stosuje się przepisy ustawy z dnia 6 marca 2018 – Prawo przedsiębiorców (Dz. U. poz. 646, 1479, 1629, 1633 i 2212)</a:t>
            </a: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Kto może otrzymać wsparcie?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ytwarzanie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i przetwarzanie koksu i produktów rafinacji ropy naftowej;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rodukcja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chemikaliów oraz wyrobów chemicznych;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rodukcja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podstawowych substancji farmaceutycznych oraz leków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pozostałych wyrobów farmaceutycznych;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rodukcja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metali;</a:t>
            </a:r>
            <a:endParaRPr lang="pl-PL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Wykluczenia sektorowe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263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rodukcja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pojazdów samochodowych, przyczep i naczep oraz motocykli;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ransport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lotniczy i kolejowy;</a:t>
            </a:r>
          </a:p>
          <a:p>
            <a:pPr marL="457200" indent="-457200"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ospodarka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magazynowa.</a:t>
            </a:r>
          </a:p>
          <a:p>
            <a:pPr marL="0" indent="0">
              <a:buNone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Wykluczenia sektorowe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860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planowane działania sprzyjają ochronie środowiska i klimatu ?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sprzyjają – 0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Sprzyjają – 3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59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Punktowane będą operacje zawierające elementy ograniczające emisję szkodliwych pyłów, zanieczyszczeń oraz odpadów, ograniczające wykorzystanie energii lub operacje zakładające wykorzystanie lub promowanie rozwiązań opartych na odnawialnych źródłach energii.  </a:t>
            </a:r>
            <a:endParaRPr lang="pl-PL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200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Innowacyjność operacji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Działanie nie posiada innowacyjnego charakteru – 0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Działania posiada innowacyjny charakter – 1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637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Innowacyjność - oznacza wprowadzanie</a:t>
            </a:r>
          </a:p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Nowego produktu (wyrobu lub usługi), nowego procesu, nowej metody organizacji lub nowej metody promocji. </a:t>
            </a:r>
            <a:endParaRPr lang="pl-PL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26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Bezrobocie na terenie gminy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3,5% do 4.9% – 1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5,4 % do 6,4 % – 2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7,6 % do 8,7 % - 3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08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Kryterium weryfikowane na podstawie informacji przygotowanych przez LGD</a:t>
            </a:r>
          </a:p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(Iłowa – 8,2%; Gozdnica – 7,6%; Małomice – 8,7%; Przewóz – 5,4%; Wymiarki – 8,2%; gm. wiejska Żagań – 6,4%; gm. wiejska Żary – 3,5%; Osiecznica – 4,7%; Pieńsk – 6,3%; Węgliniec – 4,9%  )</a:t>
            </a:r>
          </a:p>
          <a:p>
            <a:pPr marL="0" indent="0">
              <a:buNone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98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operacja zakłada tworzenie nowych miejsc pracy ?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–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 – 1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25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Kryterium obowiązkowe. Każda z realizowanych operacji musi zakładać zwiększenie poziomu zatrudnienia i walkę z bezrobociem.</a:t>
            </a:r>
            <a:endParaRPr lang="pl-PL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30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spcBef>
                <a:spcPts val="600"/>
              </a:spcBef>
              <a:buNone/>
              <a:defRPr/>
            </a:pP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W okresie realizacji PROW 2014-2020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limit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na jednego beneficjenta wynosi </a:t>
            </a:r>
            <a:r>
              <a:rPr lang="pl-PL" sz="3500" b="1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pl-PL" sz="3500" b="1" dirty="0" smtClean="0">
                <a:latin typeface="Times New Roman" pitchFamily="18" charset="0"/>
                <a:cs typeface="Times New Roman" pitchFamily="18" charset="0"/>
              </a:rPr>
              <a:t>tys. złotych;</a:t>
            </a:r>
          </a:p>
          <a:p>
            <a:pPr marL="109728" indent="0" algn="just">
              <a:spcBef>
                <a:spcPts val="600"/>
              </a:spcBef>
              <a:buNone/>
              <a:defRPr/>
            </a:pPr>
            <a:endParaRPr lang="pl-PL" sz="2600" b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Limity pomocy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5650" y="1052736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wnioskodawca zobowiązuje się do utworzenia miejsca pracy dla osób z grup </a:t>
            </a:r>
            <a:r>
              <a:rPr lang="pl-PL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defaworyzowanych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określonych w LSR ?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–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 – 3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44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Premiowane będą te operacje, które zakładają chęć zatrudnienia osób z  grup </a:t>
            </a:r>
            <a:r>
              <a:rPr lang="pl-PL" sz="35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defaworyzowanych</a:t>
            </a:r>
            <a:r>
              <a:rPr lang="pl-PL" sz="3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ze względu na dostęp do rynku pracy określonych w LSR (tj. osoby bezrobotne w wieku 25-44 lat </a:t>
            </a:r>
            <a:r>
              <a:rPr lang="pl-PL" sz="35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bez względu na płeć lub kobiety bez względu na wiek oraz pozycję na rynku pracy). </a:t>
            </a:r>
            <a:endParaRPr lang="pl-PL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0599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wnioskodawca lub planowana do zatrudnienia osoba wpisuję się w grupę osób znajdujących się w gorszej sytuacji na rynku pracy ?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–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 – 1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60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Osoba młoda do ukończenia 25-tego roku życia lub osoba powyżej 50-tego roku życia lub osoba niepełnosprawna posiadająca orzeczenie o niepełnosprawności</a:t>
            </a:r>
            <a:endParaRPr lang="pl-PL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221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Czy wnioskodawca zobowiązuje się do stworzenia więcej niż wymagany w PROW 1 etat w przeliczeniu na etaty średnioroczne 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0,5 etatu – 4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0,5 do 1 etatu – 6 pkt</a:t>
            </a: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Powyżej 1 etatu – 8 pkt</a:t>
            </a: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0884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Będą premiowane te operacje, które zakładają zwiększenie poziomu zatrudnienia i walkę z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bezrobociem.</a:t>
            </a:r>
          </a:p>
          <a:p>
            <a:pPr marL="0" indent="0">
              <a:buNone/>
              <a:defRPr/>
            </a:pP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Przy czym nie ma znaczenia, czy planowane do zatrudnienia osoby będą wywodzić się z  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grup </a:t>
            </a:r>
            <a:r>
              <a:rPr lang="pl-PL" sz="3500" dirty="0" err="1">
                <a:latin typeface="Times New Roman" pitchFamily="18" charset="0"/>
                <a:cs typeface="Times New Roman" pitchFamily="18" charset="0"/>
              </a:rPr>
              <a:t>defaworyzowanych</a:t>
            </a:r>
            <a:r>
              <a:rPr lang="pl-PL" sz="3500" dirty="0">
                <a:latin typeface="Times New Roman" pitchFamily="18" charset="0"/>
                <a:cs typeface="Times New Roman" pitchFamily="18" charset="0"/>
              </a:rPr>
              <a:t>  ze względu na dostęp do rynku pracy określonych w </a:t>
            </a:r>
            <a:r>
              <a:rPr lang="pl-PL" sz="3500" dirty="0" smtClean="0">
                <a:latin typeface="Times New Roman" pitchFamily="18" charset="0"/>
                <a:cs typeface="Times New Roman" pitchFamily="18" charset="0"/>
              </a:rPr>
              <a:t>LSR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802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138741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rzewidywany czas realizacji projektu od dnia podpisania umowy ?</a:t>
            </a:r>
          </a:p>
          <a:p>
            <a:pPr marL="109728" indent="0" algn="just">
              <a:buNone/>
            </a:pP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0 do 12 miesięcy  – 3 pkt</a:t>
            </a:r>
          </a:p>
          <a:p>
            <a:pPr lvl="0" algn="just">
              <a:buClr>
                <a:srgbClr val="2DA2BF"/>
              </a:buClr>
            </a:pPr>
            <a:r>
              <a:rPr lang="pl-PL" sz="3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12 do 18 miesięcy – 2 </a:t>
            </a:r>
            <a:r>
              <a:rPr lang="pl-PL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pl-PL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18 do 24 miesięcy – 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pkt</a:t>
            </a:r>
          </a:p>
          <a:p>
            <a:pPr marL="109728" indent="0" algn="just">
              <a:buNone/>
            </a:pPr>
            <a:endParaRPr lang="pl-P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Maksymalna liczba punktów – 23</a:t>
            </a:r>
          </a:p>
          <a:p>
            <a:pPr marL="109728" indent="0" algn="just">
              <a:buNone/>
            </a:pPr>
            <a:r>
              <a:rPr lang="pl-PL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Minimalna liczba punktów - 12</a:t>
            </a:r>
          </a:p>
          <a:p>
            <a:pPr algn="just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448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Premiowane będą te operacje, które zakładają krótki czas ich realizacji, co ma na celu szybki rozwój sektora gospodarczego, szybki wzrost zatrudnienia osób z grup </a:t>
            </a:r>
            <a:r>
              <a:rPr lang="pl-PL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defaworyzowanych</a:t>
            </a:r>
            <a:r>
              <a:rPr lang="pl-P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poprawę jakości życia na obszarach wiejskich oraz szybki spadek bezrobocia występującego na obszarze LGD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Lokalne Kryteria Wyboru Operacji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00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stwierdzenia tej samej liczby punktów wniosków, w sytuacji, gdy wszystkie nie mogą być wybrane do finansowania, decydują kryteria remisowe, tzn.:</a:t>
            </a:r>
          </a:p>
          <a:p>
            <a:pPr lvl="0"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pierwszej kolejności brane jest pod uwagę kryterium Przewidziany czas realizacji projektu od dnia podpisania umowy;</a:t>
            </a:r>
          </a:p>
          <a:p>
            <a:pPr lvl="0"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przypadku, gdy nadal nie ma rozstrzygnięcia bierze się pod uwagę kryterium: Czy Wnioskodawca zobowiązuje się do utworzenia miejsca pracy dla osób z grup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defaworyzowanych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określonych w LSR (tj. kobiety i osoby bezrobotne w wieku 25-44 lat);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Kryteria remisowe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166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lvl="0"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Gdy dwa powyższe kryteria nie przyniosły rozstrzygnięcia bierze się trzecie kryterium Czy wnioskodawca zobowiązuje się do stworzenia więcej niż wymagany w PROW 1 etat w przeliczeniu na etaty średnioroczne.</a:t>
            </a:r>
          </a:p>
          <a:p>
            <a:pPr lvl="0"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ostateczności decyduje data wpływu i numer pozycji w rejestrze korespondencji przychodzącej</a:t>
            </a:r>
          </a:p>
          <a:p>
            <a:pPr marL="109728" indent="0" algn="just">
              <a:buNone/>
            </a:pPr>
            <a:endParaRPr lang="pl-PL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pl-PL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Miejsce </a:t>
            </a:r>
            <a:r>
              <a:rPr lang="pl-P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operacji na liście rankingowej określa średnia arytmetyczna (do dwóch miejsc po przecinku) wszystkich indywidualnych ocen.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Kryteria remisowe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pierwsza transza pomocy obejmuje 80% kwoty przyznanej pomocy i jest wypłacana, jeżeli beneficjent: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a) podjął we własnym imieniu działalność gospodarczą, do której stosuje się przepisy ustawy z dnia 6 marca 2018 r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Prawo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przedsiębiorców;</a:t>
            </a:r>
          </a:p>
          <a:p>
            <a:pPr marL="0" indent="0" algn="just">
              <a:spcAft>
                <a:spcPts val="600"/>
              </a:spcAft>
              <a:buNone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b) zgłosił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się do ubezpieczenia społecznego na podstawie przepisów o systemie ubezpieczeń społecznych z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tytułu wykonywania działalności, chyba że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korzysta z uprawnienia, o którym mowa w art. 18 ust. 1 ustawy z dnia 6 marca 2018 r. – Prawo przedsiębiorców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Forma pomocy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) uzyskał pozwolenia, zezwolenia i inne decyzje, w tym ostateczną decyzję o środowiskowych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uwarunkowaniach, których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uzyskanie jest wymagane przez odrębne przepisy do realizacji inwestycji objętych operacją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Forma pomocy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13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druga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transza pomocy obejmuje 20% kwoty przyznanej pomocy i jest wypłacana, jeżeli operacja została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zrealizowana zgodnie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biznesplanem, o którym mowa w § 4 ust. 1 pkt 5, a w przypadku gdy beneficjent korzystał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uprawnienia, 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którym mowa w art. 18 ust. 1 ustawy z dnia 6 marca 2018 r. – Prawo przedsiębiorców, jeżeli zgłosił się do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ubezpieczenia społecznego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podstawie przepisów o systemie ubezpieczeń społecznych z tytułu wykonywania działalności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Forma pomocy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4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ogólne, o których mowa w art. 45 ust. 2 lit. c rozporządzenia nr 1305/2013, zwane dalej „kosztami ogólnymi”,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zakupu robót budowlanych lub usług,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zakupu lub rozwoju oprogramowania komputerowego oraz zakupu patentów, licencji lub wynagrodzeń za przeniesienie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autorskich praw majątkowych lub znaków towarowych,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najmu lub dzierżawy maszyn, wyposażenia lub nieruchomości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Koszty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kwalifikowalne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zakupu nowych maszyn lub wyposażenia, a w przypadku operacji w zakresie określonym w § 2 ust. 1 pkt 5 – również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używanych maszyn lub wyposażenia, stanowiących eksponaty,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zakupu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nowych środków transportu, z wyłączeniem zakupu samochodów osobowych przeznaczonych do przewozu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mniej niż 8 osób łącznie z kierowcą,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zakupu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nowych rzeczy innych niż wymienione w pkt 5 i 6, w tym materiałów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Koszty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kwalifikowalne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5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wynagrodzenia i innych świadczeń, o których mowa w Kodeksie pracy, związanych z pracą pracowników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beneficjenta, 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także inne koszty ponoszone przez beneficjenta na podstawie odrębnych przepisów w związku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zatrudnieniem tych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pracowników – w przypadku operacji w zakresie określonym w § 2 ust. 1 pkt 2 lit. b i pkt 3,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podatku od towarów i usług (VAT), zgodnie z art. 69 ust. 3 lit. c rozporządzenia nr 1303/2013</a:t>
            </a:r>
          </a:p>
          <a:p>
            <a:pPr marL="109728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które są uzasadnione zakresem operacji, niezbędne do osiągnięcia jej celu oraz racjonalne.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Koszty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kwalifikowalne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335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866</TotalTime>
  <Words>1901</Words>
  <Application>Microsoft Office PowerPoint</Application>
  <PresentationFormat>Pokaz na ekranie (4:3)</PresentationFormat>
  <Paragraphs>152</Paragraphs>
  <Slides>39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6" baseType="lpstr">
      <vt:lpstr>Calibri</vt:lpstr>
      <vt:lpstr>Lucida Sans Unicode</vt:lpstr>
      <vt:lpstr>Times New Roman</vt:lpstr>
      <vt:lpstr>Verdana</vt:lpstr>
      <vt:lpstr>Wingdings 2</vt:lpstr>
      <vt:lpstr>Wingdings 3</vt:lpstr>
      <vt:lpstr>Hol</vt:lpstr>
      <vt:lpstr>    </vt:lpstr>
      <vt:lpstr>Kto może otrzymać wsparcie?</vt:lpstr>
      <vt:lpstr>Limity pomocy</vt:lpstr>
      <vt:lpstr>Forma pomocy</vt:lpstr>
      <vt:lpstr>Forma pomocy</vt:lpstr>
      <vt:lpstr>Forma pomocy</vt:lpstr>
      <vt:lpstr>Koszty kwalifikowalne</vt:lpstr>
      <vt:lpstr>Koszty kwalifikowalne</vt:lpstr>
      <vt:lpstr>Koszty kwalifikowalne</vt:lpstr>
      <vt:lpstr>Wkład rzeczowy</vt:lpstr>
      <vt:lpstr>Dodatkowe warunki</vt:lpstr>
      <vt:lpstr>Dodatkowe warunki</vt:lpstr>
      <vt:lpstr>Dodatkowe warunki </vt:lpstr>
      <vt:lpstr>Dodatkowe warunki </vt:lpstr>
      <vt:lpstr>Dodatkowe warunki – Podejmowanie działalności</vt:lpstr>
      <vt:lpstr>Dodatkowe warunki – Podejmowanie działalności</vt:lpstr>
      <vt:lpstr>Dodatkowe warunki – Podejmowanie działalności</vt:lpstr>
      <vt:lpstr>Dodatkowe warunki – Podejmowanie działalności</vt:lpstr>
      <vt:lpstr>Wykluczenia sektorowe</vt:lpstr>
      <vt:lpstr>Wykluczenia sektorowe</vt:lpstr>
      <vt:lpstr>Wykluczenia sektorowe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Lokalne Kryteria Wyboru Operacji</vt:lpstr>
      <vt:lpstr>Kryteria remisowe</vt:lpstr>
      <vt:lpstr>Kryteria remisowe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Warunki przyznanie pomocy</dc:title>
  <dc:creator>user</dc:creator>
  <cp:lastModifiedBy>Urszula Antonczyk</cp:lastModifiedBy>
  <cp:revision>120</cp:revision>
  <cp:lastPrinted>2018-12-02T10:46:30Z</cp:lastPrinted>
  <dcterms:created xsi:type="dcterms:W3CDTF">2016-09-26T11:23:29Z</dcterms:created>
  <dcterms:modified xsi:type="dcterms:W3CDTF">2019-06-11T08:38:33Z</dcterms:modified>
</cp:coreProperties>
</file>